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0" r:id="rId4"/>
    <p:sldId id="259" r:id="rId5"/>
    <p:sldId id="272" r:id="rId6"/>
    <p:sldId id="297" r:id="rId7"/>
    <p:sldId id="274" r:id="rId8"/>
    <p:sldId id="275" r:id="rId9"/>
    <p:sldId id="296" r:id="rId10"/>
    <p:sldId id="280" r:id="rId11"/>
    <p:sldId id="298" r:id="rId12"/>
    <p:sldId id="279" r:id="rId13"/>
    <p:sldId id="299" r:id="rId14"/>
    <p:sldId id="285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74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5026" y="6353004"/>
            <a:ext cx="2743200" cy="365125"/>
          </a:xfrm>
        </p:spPr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0198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8310" y="6356350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486525"/>
          </a:xfrm>
          <a:prstGeom prst="rect">
            <a:avLst/>
          </a:prstGeom>
          <a:solidFill>
            <a:srgbClr val="2237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72110" y="-2030424"/>
            <a:ext cx="10583741" cy="99749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CHỦ ĐỀ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110" y="-782219"/>
            <a:ext cx="10583741" cy="3849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97" y="1582451"/>
            <a:ext cx="8678656" cy="17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4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2" y="90029"/>
            <a:ext cx="2539035" cy="5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0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794" y="6362529"/>
            <a:ext cx="2743200" cy="365125"/>
          </a:xfrm>
        </p:spPr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8593" y="6356350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42D89-B98B-F946-A31D-7ACA5974D791}"/>
              </a:ext>
            </a:extLst>
          </p:cNvPr>
          <p:cNvSpPr txBox="1"/>
          <p:nvPr userDrawn="1"/>
        </p:nvSpPr>
        <p:spPr>
          <a:xfrm>
            <a:off x="10405835" y="6593718"/>
            <a:ext cx="1653425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TM Avo" panose="02040603050506020204" pitchFamily="18" charset="0"/>
              </a:rPr>
              <a:t>phenikaa-uni.edu.vn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24528" y="227160"/>
            <a:ext cx="8061101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 dirty="0"/>
              <a:t>CHỦ ĐỀ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24528" y="227160"/>
            <a:ext cx="8061101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 dirty="0"/>
              <a:t>CHỦ ĐỀ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0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24528" y="227160"/>
            <a:ext cx="8061101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 dirty="0"/>
              <a:t>CHỦ ĐỀ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8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24528" y="227160"/>
            <a:ext cx="8061101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</a:defRPr>
            </a:lvl1pPr>
          </a:lstStyle>
          <a:p>
            <a:r>
              <a:rPr lang="en-US" dirty="0"/>
              <a:t>CHỦ ĐỀ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63685" y="2846231"/>
            <a:ext cx="4417452" cy="1460428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600" b="1" baseline="0">
                <a:solidFill>
                  <a:srgbClr val="2237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CHỦ ĐỀ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63685" y="4429523"/>
            <a:ext cx="4417452" cy="7500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862149"/>
            <a:ext cx="7096258" cy="56319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Hình ảnh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3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324528" y="227160"/>
            <a:ext cx="8061101" cy="5532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baseline="0">
                <a:solidFill>
                  <a:srgbClr val="22377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CHỦ ĐỀ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6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899" y="351789"/>
            <a:ext cx="8061101" cy="922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223771"/>
                </a:solidFill>
              </a:defRPr>
            </a:lvl1pPr>
          </a:lstStyle>
          <a:p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1899" y="1639781"/>
            <a:ext cx="333670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710" y="1639781"/>
            <a:ext cx="33318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8426539" y="1639781"/>
            <a:ext cx="333187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4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2" y="90029"/>
            <a:ext cx="2539035" cy="5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AE6AC-9427-433F-AC00-F723CA5DD87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1484" y="63625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F4D4A-FD71-41E6-BED5-CF551BFDBC37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494093"/>
            <a:ext cx="12192000" cy="373091"/>
            <a:chOff x="0" y="1661375"/>
            <a:chExt cx="12192000" cy="373091"/>
          </a:xfrm>
        </p:grpSpPr>
        <p:sp>
          <p:nvSpPr>
            <p:cNvPr id="8" name="Rectangle 7"/>
            <p:cNvSpPr/>
            <p:nvPr/>
          </p:nvSpPr>
          <p:spPr>
            <a:xfrm>
              <a:off x="0" y="1661375"/>
              <a:ext cx="12192000" cy="109728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760146"/>
              <a:ext cx="12192000" cy="274320"/>
            </a:xfrm>
            <a:prstGeom prst="rect">
              <a:avLst/>
            </a:prstGeom>
            <a:solidFill>
              <a:srgbClr val="223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83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3" r:id="rId5"/>
    <p:sldLayoutId id="2147483660" r:id="rId6"/>
    <p:sldLayoutId id="2147483651" r:id="rId7"/>
    <p:sldLayoutId id="2147483652" r:id="rId8"/>
    <p:sldLayoutId id="2147483654" r:id="rId9"/>
    <p:sldLayoutId id="2147483655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229" y="3537357"/>
            <a:ext cx="11219542" cy="906811"/>
          </a:xfrm>
        </p:spPr>
        <p:txBody>
          <a:bodyPr>
            <a:normAutofit/>
          </a:bodyPr>
          <a:lstStyle/>
          <a:p>
            <a:r>
              <a:rPr lang="en-US" sz="3200"/>
              <a:t>Topic: Multi Agent Deriverl(DRL)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977" y="4812145"/>
            <a:ext cx="10346046" cy="65622"/>
          </a:xfrm>
        </p:spPr>
        <p:txBody>
          <a:bodyPr/>
          <a:lstStyle/>
          <a:p>
            <a:r>
              <a:rPr lang="en-US" sz="2000"/>
              <a:t>SV: Hạ Huy Thiện       MSV :22014474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851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190"/>
            <a:ext cx="7762237" cy="57925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 b="1" baseline="0">
                <a:solidFill>
                  <a:srgbClr val="223771"/>
                </a:solidFill>
              </a:defRPr>
            </a:lvl1pPr>
          </a:lstStyle>
          <a:p>
            <a:r>
              <a:rPr lang="en-US" sz="3300"/>
              <a:t>V.REWARD AND SATE</a:t>
            </a:r>
            <a:br>
              <a:rPr lang="en-US" sz="3300"/>
            </a:br>
            <a:r>
              <a:rPr lang="en-US" sz="3300"/>
              <a:t>REWARD:</a:t>
            </a:r>
            <a:br>
              <a:rPr lang="en-US" sz="3300"/>
            </a:br>
            <a:br>
              <a:rPr lang="en-US" sz="3300" dirty="0"/>
            </a:br>
            <a:endParaRPr lang="en-US" sz="3300" dirty="0"/>
          </a:p>
        </p:txBody>
      </p:sp>
      <p:sp>
        <p:nvSpPr>
          <p:cNvPr id="4" name="Google Shape;128;p3"/>
          <p:cNvSpPr txBox="1">
            <a:spLocks/>
          </p:cNvSpPr>
          <p:nvPr/>
        </p:nvSpPr>
        <p:spPr>
          <a:xfrm>
            <a:off x="-1590601" y="1055931"/>
            <a:ext cx="10873208" cy="56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FF0000"/>
              </a:buClr>
              <a:buSzPts val="1400"/>
              <a:buFont typeface="Arial" panose="020B0604020202020204" pitchFamily="34" charset="0"/>
              <a:buNone/>
            </a:pPr>
            <a:endParaRPr lang="en-US" sz="24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Clr>
                <a:srgbClr val="FF0000"/>
              </a:buClr>
              <a:buSzPts val="1400"/>
              <a:buFont typeface="Arial" panose="020B0604020202020204" pitchFamily="34" charset="0"/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32164-2734-9C87-7A7B-BD4A2266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96" y="866465"/>
            <a:ext cx="5908704" cy="5471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DD20D-8E1A-8B8C-483A-331499178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9" y="1180785"/>
            <a:ext cx="5060272" cy="42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7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7E0FE-6C7B-851C-63AC-8808113DA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9957CA-3131-11E2-0023-E23C2819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392" y="201190"/>
            <a:ext cx="7762237" cy="57925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 b="1" baseline="0">
                <a:solidFill>
                  <a:srgbClr val="223771"/>
                </a:solidFill>
              </a:defRPr>
            </a:lvl1pPr>
          </a:lstStyle>
          <a:p>
            <a:r>
              <a:rPr lang="en-US" sz="3300"/>
              <a:t>V.REWARD AND SATE</a:t>
            </a:r>
            <a:br>
              <a:rPr lang="en-US" sz="3300"/>
            </a:br>
            <a:r>
              <a:rPr lang="en-US" sz="3300"/>
              <a:t>SATE:</a:t>
            </a:r>
            <a:br>
              <a:rPr lang="en-US" sz="3300"/>
            </a:br>
            <a:br>
              <a:rPr lang="en-US" sz="3300" dirty="0"/>
            </a:br>
            <a:endParaRPr lang="en-US" sz="3300" dirty="0"/>
          </a:p>
        </p:txBody>
      </p:sp>
      <p:sp>
        <p:nvSpPr>
          <p:cNvPr id="4" name="Google Shape;128;p3">
            <a:extLst>
              <a:ext uri="{FF2B5EF4-FFF2-40B4-BE49-F238E27FC236}">
                <a16:creationId xmlns:a16="http://schemas.microsoft.com/office/drawing/2014/main" id="{80548313-DE52-531D-08D3-8008ADA028BD}"/>
              </a:ext>
            </a:extLst>
          </p:cNvPr>
          <p:cNvSpPr txBox="1">
            <a:spLocks/>
          </p:cNvSpPr>
          <p:nvPr/>
        </p:nvSpPr>
        <p:spPr>
          <a:xfrm>
            <a:off x="226002" y="1067483"/>
            <a:ext cx="5141866" cy="4893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FF0000"/>
              </a:buClr>
              <a:buSzPts val="1400"/>
              <a:buNone/>
            </a:pPr>
            <a:r>
              <a:rPr lang="en-US" sz="2000">
                <a:latin typeface="Aptos Display" panose="020B0004020202020204" pitchFamily="34" charset="0"/>
              </a:rPr>
              <a:t>Agent coordinates (2 values): [x/GRID_SIZE, y/GRID_SIZE] – normalized position (0 to 1) on a 15x15 grid.</a:t>
            </a:r>
            <a:br>
              <a:rPr lang="en-US" sz="2000">
                <a:latin typeface="Aptos Display" panose="020B0004020202020204" pitchFamily="34" charset="0"/>
              </a:rPr>
            </a:br>
            <a:r>
              <a:rPr lang="en-US" sz="2000">
                <a:latin typeface="Aptos Display" panose="020B0004020202020204" pitchFamily="34" charset="0"/>
              </a:rPr>
              <a:t>Pickup point coordinates (2 values): [px/GRID_SIZE, py/GRID_SIZE] – location of the pickup point.</a:t>
            </a:r>
            <a:br>
              <a:rPr lang="en-US" sz="2000">
                <a:latin typeface="Aptos Display" panose="020B0004020202020204" pitchFamily="34" charset="0"/>
              </a:rPr>
            </a:br>
            <a:r>
              <a:rPr lang="en-US" sz="2000">
                <a:latin typeface="Aptos Display" panose="020B0004020202020204" pitchFamily="34" charset="0"/>
              </a:rPr>
              <a:t>Delivery point coordinates (2 values): [dx/GRID_SIZE, dy/GRID_SIZE] – location of the delivery point.</a:t>
            </a:r>
            <a:br>
              <a:rPr lang="en-US" sz="2000">
                <a:latin typeface="Aptos Display" panose="020B0004020202020204" pitchFamily="34" charset="0"/>
              </a:rPr>
            </a:br>
            <a:r>
              <a:rPr lang="en-US" sz="2000">
                <a:latin typeface="Aptos Display" panose="020B0004020202020204" pitchFamily="34" charset="0"/>
              </a:rPr>
              <a:t>Package status (1 value): [1 if self.has_package[i] else 0] – 1 if the agent is carrying a package, 0 otherwise.</a:t>
            </a:r>
            <a:br>
              <a:rPr lang="en-US" sz="2000">
                <a:latin typeface="Aptos Display" panose="020B0004020202020204" pitchFamily="34" charset="0"/>
              </a:rPr>
            </a:br>
            <a:r>
              <a:rPr lang="en-US" sz="2000">
                <a:latin typeface="Aptos Display" panose="020B0004020202020204" pitchFamily="34" charset="0"/>
              </a:rPr>
              <a:t>Local map (25 values): 5x5 matrix around the agent, with value 1 for walls/edges and 0 for empty cells</a:t>
            </a:r>
            <a:r>
              <a:rPr lang="en-US" sz="2000"/>
              <a:t>.</a:t>
            </a:r>
            <a:endParaRPr lang="en-US" sz="2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Clr>
                <a:srgbClr val="FF0000"/>
              </a:buClr>
              <a:buSzPts val="1400"/>
              <a:buFont typeface="Arial" panose="020B0604020202020204" pitchFamily="34" charset="0"/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05364-EBCB-BAD0-6771-000E93C3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33" y="1147056"/>
            <a:ext cx="628002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2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6E68F7-BE39-AB81-FA88-F8F9740F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VI.RESULTS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76F229-0214-E0C6-CC62-1AC82ACF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8" y="780448"/>
            <a:ext cx="5836127" cy="3279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DD4B3-1D46-9393-C044-0D693BC9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08" y="921932"/>
            <a:ext cx="4453338" cy="2685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C4FECB-DB54-D3A4-3D0C-43F733604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108" y="3748456"/>
            <a:ext cx="4453338" cy="2562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B72EB5-1E08-EB96-CFAE-B4DCACF6AF8F}"/>
              </a:ext>
            </a:extLst>
          </p:cNvPr>
          <p:cNvSpPr txBox="1"/>
          <p:nvPr/>
        </p:nvSpPr>
        <p:spPr>
          <a:xfrm>
            <a:off x="1071418" y="4618182"/>
            <a:ext cx="231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RESULTS WITH DQN</a:t>
            </a:r>
          </a:p>
          <a:p>
            <a:r>
              <a:rPr lang="en-US"/>
              <a:t>LEARING RATE = 1e – 4</a:t>
            </a:r>
          </a:p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125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CB4BD-71CE-51CD-AA23-3D705AB51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0502B6-D2D4-E147-EED6-48C65811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VI.RESULTS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84F90B-A9AC-69B1-22C3-EE63AC6D83F0}"/>
              </a:ext>
            </a:extLst>
          </p:cNvPr>
          <p:cNvSpPr txBox="1"/>
          <p:nvPr/>
        </p:nvSpPr>
        <p:spPr>
          <a:xfrm>
            <a:off x="1071418" y="4618182"/>
            <a:ext cx="231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RESULTS WITH DDQN</a:t>
            </a:r>
          </a:p>
          <a:p>
            <a:r>
              <a:rPr lang="en-US"/>
              <a:t>LEARING RATE = 1e – 4</a:t>
            </a:r>
          </a:p>
          <a:p>
            <a:r>
              <a:rPr lang="en-US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DDA16-EC36-FC01-FA93-09AB896C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9" y="817949"/>
            <a:ext cx="5464542" cy="3096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570D4-F486-E7F4-C00C-EAF5A336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09" y="817949"/>
            <a:ext cx="4507419" cy="2707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B6A45-AC0F-49E9-802F-27C32E3D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173" y="3525477"/>
            <a:ext cx="4507419" cy="27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2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24528" y="227160"/>
            <a:ext cx="8061101" cy="55328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 b="1" baseline="0">
                <a:solidFill>
                  <a:srgbClr val="223771"/>
                </a:solidFill>
              </a:defRPr>
            </a:lvl1pPr>
          </a:lstStyle>
          <a:p>
            <a:r>
              <a:rPr lang="en-US" sz="3300"/>
              <a:t>VII Conclusion</a:t>
            </a:r>
            <a:br>
              <a:rPr lang="vi-VN" sz="3300" dirty="0"/>
            </a:br>
            <a:endParaRPr lang="en-US" sz="3300" dirty="0"/>
          </a:p>
        </p:txBody>
      </p:sp>
      <p:sp>
        <p:nvSpPr>
          <p:cNvPr id="4" name="Google Shape;128;p3"/>
          <p:cNvSpPr txBox="1">
            <a:spLocks/>
          </p:cNvSpPr>
          <p:nvPr/>
        </p:nvSpPr>
        <p:spPr>
          <a:xfrm>
            <a:off x="492200" y="2359866"/>
            <a:ext cx="10873208" cy="56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FF0000"/>
              </a:buClr>
              <a:buSzPts val="1400"/>
              <a:buNone/>
            </a:pPr>
            <a:r>
              <a:rPr lang="en-US" sz="2400"/>
              <a:t>This project compared DQN and DDQN in a multi-agent delivery system. Results showed that DDQN provided better stability and performance due to reduced Q-value overestimation.</a:t>
            </a: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674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/>
          <p:cNvSpPr txBox="1">
            <a:spLocks/>
          </p:cNvSpPr>
          <p:nvPr/>
        </p:nvSpPr>
        <p:spPr>
          <a:xfrm>
            <a:off x="3347763" y="1914771"/>
            <a:ext cx="9937104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800" b="1">
                <a:solidFill>
                  <a:srgbClr val="FF0000"/>
                </a:solidFill>
                <a:latin typeface="+mj-lt"/>
              </a:rPr>
              <a:t>THANK YOU</a:t>
            </a:r>
            <a:r>
              <a:rPr lang="vi-VN" sz="8800" b="1">
                <a:solidFill>
                  <a:srgbClr val="FF0000"/>
                </a:solidFill>
                <a:latin typeface="+mj-lt"/>
              </a:rPr>
              <a:t>!</a:t>
            </a:r>
            <a:endParaRPr lang="vi-VN" sz="8800" b="1" dirty="0">
              <a:solidFill>
                <a:srgbClr val="FF0000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0501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35555" y="1342294"/>
            <a:ext cx="8342886" cy="96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rgbClr val="2237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15CA1-0F90-99B1-8BCF-FF6870D174B9}"/>
              </a:ext>
            </a:extLst>
          </p:cNvPr>
          <p:cNvSpPr txBox="1"/>
          <p:nvPr/>
        </p:nvSpPr>
        <p:spPr>
          <a:xfrm>
            <a:off x="829733" y="1268389"/>
            <a:ext cx="914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 marL="400050" indent="-400050">
              <a:buFontTx/>
              <a:buAutoNum type="romanUcPeriod"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PROJECT OBJECTIVES </a:t>
            </a:r>
          </a:p>
          <a:p>
            <a:pPr marL="400050" indent="-400050">
              <a:buAutoNum type="romanUcPeriod"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 ENVIRONMEMNT </a:t>
            </a:r>
          </a:p>
          <a:p>
            <a:pPr marL="400050" indent="-400050">
              <a:buAutoNum type="romanUcPeriod"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AlGORITHMS</a:t>
            </a:r>
          </a:p>
          <a:p>
            <a:pPr marL="400050" indent="-400050">
              <a:buAutoNum type="romanUcPeriod"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REWARD AND SATE</a:t>
            </a:r>
          </a:p>
          <a:p>
            <a:pPr marL="400050" indent="-400050">
              <a:buAutoNum type="romanUcPeriod"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RESULTS </a:t>
            </a:r>
          </a:p>
          <a:p>
            <a:pPr marL="400050" indent="-400050">
              <a:buAutoNum type="romanUcPeriod"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6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7651" y="336667"/>
            <a:ext cx="8342886" cy="511554"/>
          </a:xfrm>
        </p:spPr>
        <p:txBody>
          <a:bodyPr>
            <a:noAutofit/>
          </a:bodyPr>
          <a:lstStyle/>
          <a:p>
            <a:r>
              <a:rPr lang="en-US" sz="2400" dirty="0"/>
              <a:t>I</a:t>
            </a:r>
            <a:r>
              <a:rPr lang="en-US" sz="2400"/>
              <a:t>. Introduction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27651" y="1613774"/>
            <a:ext cx="5733355" cy="4942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The multi-agent delivery system is a model that uses multiple autonomous robots to perform pickup and delivery tasks in a simulated environment such as a warehouse.</a:t>
            </a:r>
            <a:br>
              <a:rPr lang="en-US" sz="2300" b="1">
                <a:solidFill>
                  <a:schemeClr val="accent1">
                    <a:lumMod val="75000"/>
                  </a:schemeClr>
                </a:solidFill>
                <a:latin typeface="+mj-lt"/>
              </a:rPr>
            </a:b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Each robot is controlled by deep reinforcement learning algorithms such as DQN and DDQN, allowing it to learn optimal navigation, avoid collisions, and coordinate effectively with other robots.</a:t>
            </a:r>
            <a:endParaRPr lang="en-US" sz="2300" b="1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1800" dirty="0"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27651" y="2345287"/>
            <a:ext cx="10995144" cy="96376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baseline="0">
                <a:solidFill>
                  <a:srgbClr val="22377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19A27-72D2-C176-7172-05B415F2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627" y="1648965"/>
            <a:ext cx="5216867" cy="29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46562" y="315295"/>
            <a:ext cx="8742354" cy="55328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 b="1" baseline="0">
                <a:solidFill>
                  <a:srgbClr val="223771"/>
                </a:solidFill>
              </a:defRPr>
            </a:lvl1pPr>
          </a:lstStyle>
          <a:p>
            <a:br>
              <a:rPr lang="vi-VN" sz="3300" dirty="0"/>
            </a:br>
            <a:endParaRPr lang="en-US" sz="3300" dirty="0"/>
          </a:p>
        </p:txBody>
      </p:sp>
      <p:sp>
        <p:nvSpPr>
          <p:cNvPr id="11" name="Rounded Rectangle 10"/>
          <p:cNvSpPr/>
          <p:nvPr/>
        </p:nvSpPr>
        <p:spPr>
          <a:xfrm>
            <a:off x="999012" y="5457001"/>
            <a:ext cx="10175211" cy="5760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ROBOTS</a:t>
            </a:r>
          </a:p>
          <a:p>
            <a:pPr algn="ctr"/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8E02BC-EDFF-D13E-0585-28AB432D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57" y="888700"/>
            <a:ext cx="3678498" cy="1994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757F15-4CCD-3478-4646-62191688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3" y="824935"/>
            <a:ext cx="3678498" cy="20436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F3BFDF-6A86-7A4B-90E2-9D4CA035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911" y="3075956"/>
            <a:ext cx="3491946" cy="21882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9704A-9FAB-85C6-AAD5-8412266DE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534" y="3061407"/>
            <a:ext cx="3678498" cy="218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9024" y="32838"/>
            <a:ext cx="8342886" cy="96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rgbClr val="2237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II.PROJECT OBJECTIVES</a:t>
            </a:r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1254793"/>
            <a:ext cx="4205579" cy="7831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-Simulate a multi-agent delivery system using autonomous robots</a:t>
            </a:r>
            <a:endParaRPr lang="en-US" sz="2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0277" y="2068530"/>
            <a:ext cx="4210702" cy="102155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en-US" sz="180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Build an interactive environment including map, obstacles, pickup and delivery points</a:t>
            </a:r>
            <a:endParaRPr lang="en-US" sz="18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276" y="3123611"/>
            <a:ext cx="4210703" cy="224742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-Apply Deep Reinforcement Learning techniques:</a:t>
            </a:r>
          </a:p>
          <a:p>
            <a:r>
              <a:rPr lang="en-US" sz="180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DQN (Deep Q-Network)</a:t>
            </a:r>
          </a:p>
          <a:p>
            <a:r>
              <a:rPr lang="en-US" sz="180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DDQN (Double Deep Q-Network)</a:t>
            </a:r>
          </a:p>
          <a:p>
            <a:r>
              <a:rPr lang="en-US" sz="180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From there, the robot learns to select pickup and delivery points that yield the highest expected rewards.</a:t>
            </a:r>
            <a:endParaRPr lang="en-US" sz="18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C289E-DB3F-9402-8BB8-33041EF2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80" y="1551214"/>
            <a:ext cx="2885329" cy="3137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AB784D-7CD6-6F34-3A2A-E2F4FE885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910" y="1511906"/>
            <a:ext cx="2920967" cy="31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E6A51-E766-1C79-30D7-71881B0F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1CFBB8-2E9E-A3C3-D8CB-0C608B5F0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528" y="227160"/>
            <a:ext cx="8061101" cy="55328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 b="1" baseline="0">
                <a:solidFill>
                  <a:srgbClr val="223771"/>
                </a:solidFill>
              </a:defRPr>
            </a:lvl1pPr>
          </a:lstStyle>
          <a:p>
            <a:r>
              <a:rPr lang="vi-VN" sz="36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I</a:t>
            </a:r>
            <a:r>
              <a:rPr lang="en-US" sz="36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II</a:t>
            </a:r>
            <a:r>
              <a:rPr lang="vi-VN" sz="36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. </a:t>
            </a:r>
            <a:r>
              <a:rPr lang="en-US" sz="3600"/>
              <a:t>Environment</a:t>
            </a:r>
            <a:br>
              <a:rPr lang="vi-VN" sz="36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</a:br>
            <a:endParaRPr lang="en-US" sz="33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6BD789-DAEB-A269-8ADC-D938AD879872}"/>
              </a:ext>
            </a:extLst>
          </p:cNvPr>
          <p:cNvSpPr txBox="1">
            <a:spLocks/>
          </p:cNvSpPr>
          <p:nvPr/>
        </p:nvSpPr>
        <p:spPr>
          <a:xfrm>
            <a:off x="657896" y="1287887"/>
            <a:ext cx="5438104" cy="44644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This is a visual simulation of the </a:t>
            </a:r>
            <a:r>
              <a:rPr lang="en-US" sz="2400" b="1"/>
              <a:t>multi-agent delivery environment:</a:t>
            </a:r>
          </a:p>
          <a:p>
            <a:pPr marL="0" indent="0">
              <a:buNone/>
            </a:pPr>
            <a:r>
              <a:rPr lang="en-US" sz="2400" b="1"/>
              <a:t>P0, P1, P2, P3, P4</a:t>
            </a:r>
            <a:r>
              <a:rPr lang="en-US" sz="2400"/>
              <a:t> (orange cells): represent the </a:t>
            </a:r>
            <a:r>
              <a:rPr lang="en-US" sz="2400" b="1"/>
              <a:t>pickup points</a:t>
            </a:r>
          </a:p>
          <a:p>
            <a:pPr marL="0" indent="0">
              <a:buNone/>
            </a:pPr>
            <a:r>
              <a:rPr lang="en-US" altLang="en-US" sz="2400" b="1"/>
              <a:t>D0, D1, D2, D3, D4</a:t>
            </a:r>
            <a:r>
              <a:rPr lang="en-US" altLang="en-US" sz="2400"/>
              <a:t> (green cells): represent the </a:t>
            </a:r>
            <a:r>
              <a:rPr lang="en-US" altLang="en-US" sz="2400" b="1"/>
              <a:t>delivery points</a:t>
            </a:r>
          </a:p>
          <a:p>
            <a:pPr marL="0" indent="0">
              <a:buNone/>
            </a:pPr>
            <a:r>
              <a:rPr lang="en-US" sz="2400" b="1"/>
              <a:t>Brown blocks</a:t>
            </a:r>
            <a:r>
              <a:rPr lang="en-US" sz="2400"/>
              <a:t>: represent </a:t>
            </a:r>
            <a:r>
              <a:rPr lang="en-US" sz="2400" b="1"/>
              <a:t>walls or obstacles</a:t>
            </a:r>
          </a:p>
          <a:p>
            <a:pPr marL="0" indent="0">
              <a:buNone/>
            </a:pPr>
            <a:r>
              <a:rPr lang="en-US" sz="2400" b="1"/>
              <a:t>Faint blue circles</a:t>
            </a:r>
            <a:r>
              <a:rPr lang="en-US" sz="2400"/>
              <a:t> around robots: indicate their </a:t>
            </a:r>
            <a:r>
              <a:rPr lang="en-US" sz="2400" b="1"/>
              <a:t>communication range</a:t>
            </a:r>
            <a:endParaRPr lang="en-US" altLang="en-US" sz="2400"/>
          </a:p>
          <a:p>
            <a:pPr marL="0" indent="0">
              <a:buNone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678C61-3C47-ADE2-BDED-D06C48E4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342" y="1083212"/>
            <a:ext cx="4467849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8;p3"/>
          <p:cNvSpPr txBox="1">
            <a:spLocks/>
          </p:cNvSpPr>
          <p:nvPr/>
        </p:nvSpPr>
        <p:spPr>
          <a:xfrm>
            <a:off x="695400" y="404664"/>
            <a:ext cx="11213834" cy="47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FF0000"/>
              </a:buClr>
              <a:buSzPts val="1400"/>
              <a:buFont typeface="Arial" panose="020B0604020202020204" pitchFamily="34" charset="0"/>
              <a:buNone/>
            </a:pPr>
            <a:r>
              <a:rPr lang="vi-VN" sz="2400" b="1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I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V</a:t>
            </a:r>
            <a:r>
              <a:rPr lang="vi-VN" sz="2400" b="1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. Algorithms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ea typeface="Times New Roman"/>
              <a:sym typeface="Times New Roman"/>
            </a:endParaRPr>
          </a:p>
          <a:p>
            <a:pPr marL="400050" indent="-400050">
              <a:spcBef>
                <a:spcPts val="0"/>
              </a:spcBef>
              <a:buClr>
                <a:srgbClr val="FF0000"/>
              </a:buClr>
              <a:buSzPts val="1400"/>
              <a:buFont typeface="Arial" panose="020B0604020202020204" pitchFamily="34" charset="0"/>
              <a:buAutoNum type="romanUcPeriod"/>
            </a:pPr>
            <a:endParaRPr lang="vi-VN" sz="1800" b="1" dirty="0">
              <a:solidFill>
                <a:srgbClr val="FF0000"/>
              </a:solidFill>
              <a:ea typeface="Times New Roman"/>
              <a:sym typeface="Times New Roman"/>
            </a:endParaRPr>
          </a:p>
          <a:p>
            <a:pPr indent="-139700">
              <a:buClr>
                <a:schemeClr val="dk1"/>
              </a:buClr>
              <a:buSzPts val="1400"/>
              <a:buFont typeface="Arial" panose="020B0604020202020204" pitchFamily="34" charset="0"/>
              <a:buNone/>
            </a:pPr>
            <a:endParaRPr lang="vi-VN" sz="1400" dirty="0">
              <a:ea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956AE-E6BE-901A-A28C-CB3CEB74772F}"/>
              </a:ext>
            </a:extLst>
          </p:cNvPr>
          <p:cNvSpPr txBox="1"/>
          <p:nvPr/>
        </p:nvSpPr>
        <p:spPr>
          <a:xfrm>
            <a:off x="572370" y="1009621"/>
            <a:ext cx="53111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DQN (Deep Q-Network):</a:t>
            </a:r>
            <a:br>
              <a:rPr lang="en-US"/>
            </a:br>
            <a:r>
              <a:rPr lang="en-US"/>
              <a:t>In my system, DQN is used to train the agents to learn optimal control policies through interaction with the environment. By combining the Q-learning algorithm with deep neural networks, the robots can make appropriate movement decisions in large state spaces without requiring a predefined model of the environment.</a:t>
            </a:r>
          </a:p>
          <a:p>
            <a:r>
              <a:rPr lang="en-US" b="1"/>
              <a:t>DDQN (Double DQN):</a:t>
            </a:r>
            <a:br>
              <a:rPr lang="en-US"/>
            </a:br>
            <a:r>
              <a:rPr lang="en-US"/>
              <a:t>In addition to DQN, I also implemented the DDQN algorithm to improve training stability. DDQN helps reduce overestimation of action values by using two separate neural networks: one for selecting actions and another for evaluating them. As a result, the learning process of the agents becomes more stable and yields better performance in the delivery simulation environment.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3DC0E-A179-204D-41BB-8B25CB85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564" y="1089890"/>
            <a:ext cx="5887780" cy="40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24528" y="227160"/>
            <a:ext cx="8700984" cy="5532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 baseline="0">
                <a:solidFill>
                  <a:srgbClr val="223771"/>
                </a:solidFill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vi-VN" sz="28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I</a:t>
            </a:r>
            <a:r>
              <a:rPr lang="en-US" sz="28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V</a:t>
            </a:r>
            <a:r>
              <a:rPr lang="vi-VN" sz="28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. Algorithms</a:t>
            </a:r>
            <a:br>
              <a:rPr lang="vi-VN" sz="28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</a:br>
            <a:r>
              <a:rPr lang="en-US" sz="2000"/>
              <a:t>Main Steps in Implementing DDQN and DQN</a:t>
            </a:r>
            <a:br>
              <a:rPr lang="en-US" sz="2000"/>
            </a:br>
            <a:br>
              <a:rPr lang="en-US" sz="2800"/>
            </a:br>
            <a:r>
              <a:rPr lang="en-US" altLang="en-US" sz="1800">
                <a:solidFill>
                  <a:schemeClr val="tx1"/>
                </a:solidFill>
              </a:rPr>
              <a:t>Main Steps in Implementing DDQN</a:t>
            </a:r>
            <a:br>
              <a:rPr lang="en-US" altLang="en-US" sz="1800">
                <a:solidFill>
                  <a:schemeClr val="tx1"/>
                </a:solidFill>
              </a:rPr>
            </a:br>
            <a:br>
              <a:rPr lang="en-US" altLang="en-US" sz="1800">
                <a:solidFill>
                  <a:schemeClr val="tx1"/>
                </a:solidFill>
              </a:rPr>
            </a:br>
            <a:r>
              <a:rPr lang="en-US" altLang="en-US" sz="1600">
                <a:solidFill>
                  <a:schemeClr val="tx1"/>
                </a:solidFill>
              </a:rPr>
              <a:t>- </a:t>
            </a:r>
            <a:r>
              <a:rPr lang="en-US" sz="1600"/>
              <a:t>Sample 64 experiences from the replay memory</a:t>
            </a:r>
            <a:br>
              <a:rPr lang="en-US" sz="1600"/>
            </a:br>
            <a:br>
              <a:rPr lang="en-US" sz="1600"/>
            </a:br>
            <a:r>
              <a:rPr lang="en-US" sz="1600"/>
              <a:t>-Use the main network to select the best action for the next state</a:t>
            </a:r>
            <a:br>
              <a:rPr lang="en-US" sz="1600"/>
            </a:br>
            <a:br>
              <a:rPr lang="en-US" altLang="en-US" sz="1600">
                <a:solidFill>
                  <a:schemeClr val="tx1"/>
                </a:solidFill>
              </a:rPr>
            </a:br>
            <a:r>
              <a:rPr lang="en-US" altLang="en-US" sz="1600">
                <a:solidFill>
                  <a:schemeClr val="tx1"/>
                </a:solidFill>
              </a:rPr>
              <a:t>-</a:t>
            </a:r>
            <a:r>
              <a:rPr lang="en-US" sz="1600"/>
              <a:t>Use the target network to compute Q-value:</a:t>
            </a:r>
            <a:br>
              <a:rPr lang="en-US" sz="1600"/>
            </a:br>
            <a:br>
              <a:rPr lang="en-US" sz="1600"/>
            </a:br>
            <a:r>
              <a:rPr lang="en-US" sz="1600"/>
              <a:t>target_q = rewards + 0.95 * next_q * (1 - dones)</a:t>
            </a:r>
            <a:br>
              <a:rPr lang="en-US" sz="1600"/>
            </a:br>
            <a:br>
              <a:rPr lang="en-US" sz="1600"/>
            </a:br>
            <a:r>
              <a:rPr lang="en-US" sz="1600"/>
              <a:t>-Update the main network using MSE loss and the Adam optimizer </a:t>
            </a:r>
            <a:br>
              <a:rPr lang="en-US" sz="1600"/>
            </a:br>
            <a:r>
              <a:rPr lang="en-US" sz="1600"/>
              <a:t>lr = 1e-5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9B2E2D-7D22-D5F1-329F-AA7A7B64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057" y="1200727"/>
            <a:ext cx="5069650" cy="360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3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01170-308D-2FAB-459A-7B2005A3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CE47BD-CA31-4D24-B639-BF8CC3287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528" y="227160"/>
            <a:ext cx="8700984" cy="5532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 baseline="0">
                <a:solidFill>
                  <a:srgbClr val="223771"/>
                </a:solidFill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vi-VN" sz="28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I</a:t>
            </a:r>
            <a:r>
              <a:rPr lang="en-US" sz="28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V</a:t>
            </a:r>
            <a:r>
              <a:rPr lang="vi-VN" sz="28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  <a:t>. Algorithms</a:t>
            </a:r>
            <a:br>
              <a:rPr lang="vi-VN" sz="2800">
                <a:solidFill>
                  <a:schemeClr val="accent1">
                    <a:lumMod val="75000"/>
                  </a:schemeClr>
                </a:solidFill>
                <a:ea typeface="Times New Roman"/>
                <a:sym typeface="Times New Roman"/>
              </a:rPr>
            </a:br>
            <a:r>
              <a:rPr lang="en-US" sz="2000"/>
              <a:t>Main Steps in Implementing DDQN and DQN</a:t>
            </a:r>
            <a:br>
              <a:rPr lang="en-US" sz="2000"/>
            </a:br>
            <a:br>
              <a:rPr lang="en-US" sz="2800"/>
            </a:br>
            <a:r>
              <a:rPr lang="en-US" altLang="en-US" sz="1800">
                <a:solidFill>
                  <a:schemeClr val="tx1"/>
                </a:solidFill>
              </a:rPr>
              <a:t>Main Steps in Implementing DQN</a:t>
            </a:r>
            <a:br>
              <a:rPr lang="en-US" altLang="en-US" sz="1800">
                <a:solidFill>
                  <a:schemeClr val="tx1"/>
                </a:solidFill>
              </a:rPr>
            </a:br>
            <a:br>
              <a:rPr lang="en-US" altLang="en-US" sz="1800">
                <a:solidFill>
                  <a:schemeClr val="tx1"/>
                </a:solidFill>
              </a:rPr>
            </a:br>
            <a:r>
              <a:rPr lang="en-US" altLang="en-US" sz="1600">
                <a:solidFill>
                  <a:schemeClr val="tx1"/>
                </a:solidFill>
              </a:rPr>
              <a:t>- </a:t>
            </a:r>
            <a:r>
              <a:rPr lang="en-US" sz="1600"/>
              <a:t>Sample 64 experiences from the replay memory</a:t>
            </a:r>
            <a:br>
              <a:rPr lang="en-US" sz="1600"/>
            </a:br>
            <a:br>
              <a:rPr lang="en-US" sz="1600"/>
            </a:br>
            <a:r>
              <a:rPr lang="en-US" sz="1600"/>
              <a:t>-The target network selects and evaluates the maximum Q-value </a:t>
            </a:r>
            <a:br>
              <a:rPr lang="en-US" sz="1600"/>
            </a:br>
            <a:r>
              <a:rPr lang="en-US" sz="1600"/>
              <a:t>for the next state</a:t>
            </a:r>
            <a:br>
              <a:rPr lang="en-US" sz="1600"/>
            </a:br>
            <a:br>
              <a:rPr lang="en-US" altLang="en-US" sz="1600">
                <a:solidFill>
                  <a:schemeClr val="tx1"/>
                </a:solidFill>
              </a:rPr>
            </a:br>
            <a:r>
              <a:rPr lang="en-US" altLang="en-US" sz="1600">
                <a:solidFill>
                  <a:schemeClr val="tx1"/>
                </a:solidFill>
              </a:rPr>
              <a:t>-</a:t>
            </a:r>
            <a:r>
              <a:rPr lang="en-US" sz="1600"/>
              <a:t>Compute: </a:t>
            </a:r>
            <a:br>
              <a:rPr lang="en-US" sz="1600"/>
            </a:br>
            <a:br>
              <a:rPr lang="en-US" sz="1600"/>
            </a:br>
            <a:r>
              <a:rPr lang="en-US" sz="1600"/>
              <a:t>target_q = rewards + 0.95 * next_q * (1 - dones)</a:t>
            </a:r>
            <a:br>
              <a:rPr lang="en-US" sz="1600"/>
            </a:br>
            <a:br>
              <a:rPr lang="en-US" sz="1600"/>
            </a:br>
            <a:r>
              <a:rPr lang="en-US" sz="1600"/>
              <a:t>-Update the main network using MSE loss and the Adam optimizer </a:t>
            </a:r>
            <a:br>
              <a:rPr lang="en-US" sz="1600"/>
            </a:br>
            <a:r>
              <a:rPr lang="en-US" sz="1600"/>
              <a:t>lr = 1e-4</a:t>
            </a:r>
            <a:br>
              <a:rPr lang="en-US" sz="1600"/>
            </a:b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5BA43-DBC6-2BD3-5ACD-B93F220D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19" y="1162474"/>
            <a:ext cx="5220958" cy="35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24993"/>
      </p:ext>
    </p:extLst>
  </p:cSld>
  <p:clrMapOvr>
    <a:masterClrMapping/>
  </p:clrMapOvr>
</p:sld>
</file>

<file path=ppt/theme/theme1.xml><?xml version="1.0" encoding="utf-8"?>
<a:theme xmlns:a="http://schemas.openxmlformats.org/drawingml/2006/main" name="Vicoston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u thuyet trình cong ty Vicostone" id="{123813FF-2186-4307-88AB-E52DC4E764C5}" vid="{7A2E833A-1ED4-4E30-9CFE-D6481D7B3B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MauDH Thanh Tay</Template>
  <TotalTime>909</TotalTime>
  <Words>765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 Display</vt:lpstr>
      <vt:lpstr>Arial</vt:lpstr>
      <vt:lpstr>Calibri</vt:lpstr>
      <vt:lpstr>Times New Roman</vt:lpstr>
      <vt:lpstr>UTM Avo</vt:lpstr>
      <vt:lpstr>Vicostone Template</vt:lpstr>
      <vt:lpstr>Topic: Multi Agent Deriverl(DRL)</vt:lpstr>
      <vt:lpstr>PowerPoint Presentation</vt:lpstr>
      <vt:lpstr>I. Introduction </vt:lpstr>
      <vt:lpstr> </vt:lpstr>
      <vt:lpstr>PowerPoint Presentation</vt:lpstr>
      <vt:lpstr>III. Environment </vt:lpstr>
      <vt:lpstr>PowerPoint Presentation</vt:lpstr>
      <vt:lpstr>IV. Algorithms Main Steps in Implementing DDQN and DQN  Main Steps in Implementing DDQN  - Sample 64 experiences from the replay memory  -Use the main network to select the best action for the next state  -Use the target network to compute Q-value:  target_q = rewards + 0.95 * next_q * (1 - dones)  -Update the main network using MSE loss and the Adam optimizer  lr = 1e-5</vt:lpstr>
      <vt:lpstr>IV. Algorithms Main Steps in Implementing DDQN and DQN  Main Steps in Implementing DQN  - Sample 64 experiences from the replay memory  -The target network selects and evaluates the maximum Q-value  for the next state  -Compute:   target_q = rewards + 0.95 * next_q * (1 - dones)  -Update the main network using MSE loss and the Adam optimizer  lr = 1e-4 </vt:lpstr>
      <vt:lpstr>V.REWARD AND SATE REWARD:  </vt:lpstr>
      <vt:lpstr>V.REWARD AND SATE SATE:  </vt:lpstr>
      <vt:lpstr>VI.RESULTS</vt:lpstr>
      <vt:lpstr>VI.RESULTS</vt:lpstr>
      <vt:lpstr>VII 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User;Thanh NGUYEN - P. Truyền Thông ĐH Thành Tây</dc:creator>
  <cp:lastModifiedBy>hiên heien</cp:lastModifiedBy>
  <cp:revision>73</cp:revision>
  <dcterms:created xsi:type="dcterms:W3CDTF">2018-07-24T06:18:10Z</dcterms:created>
  <dcterms:modified xsi:type="dcterms:W3CDTF">2025-07-02T07:25:36Z</dcterms:modified>
</cp:coreProperties>
</file>